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9" r:id="rId3"/>
    <p:sldId id="270" r:id="rId4"/>
    <p:sldId id="258" r:id="rId5"/>
    <p:sldId id="257" r:id="rId6"/>
    <p:sldId id="259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1"/>
    <p:restoredTop sz="94646"/>
  </p:normalViewPr>
  <p:slideViewPr>
    <p:cSldViewPr snapToGrid="0" snapToObjects="1">
      <p:cViewPr varScale="1">
        <p:scale>
          <a:sx n="103" d="100"/>
          <a:sy n="103" d="100"/>
        </p:scale>
        <p:origin x="203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2" d="100"/>
          <a:sy n="162" d="100"/>
        </p:scale>
        <p:origin x="409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AAB98-F0B7-7A49-8AD8-996661957282}" type="datetimeFigureOut">
              <a:rPr lang="en-US" smtClean="0"/>
              <a:t>2/5/19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9BAF7-535A-6242-BE23-F02C7AEA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0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ED0D74-55C7-1748-8798-D301534DB5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BBB73A-1D9A-0B40-812F-E7B3C0CE8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1124712"/>
            <a:ext cx="4777693" cy="13074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1BA2DF-E569-3F47-9756-5605F68DD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6" y="2596291"/>
            <a:ext cx="4777693" cy="1249844"/>
          </a:xfrm>
        </p:spPr>
        <p:txBody>
          <a:bodyPr>
            <a:normAutofit/>
          </a:bodyPr>
          <a:lstStyle>
            <a:lvl1pPr marL="0" indent="0" algn="l">
              <a:buNone/>
              <a:defRPr sz="2250" baseline="0">
                <a:solidFill>
                  <a:schemeClr val="bg2">
                    <a:lumMod val="9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D21693-2D97-B341-9A10-A738BFB4E999}"/>
              </a:ext>
            </a:extLst>
          </p:cNvPr>
          <p:cNvSpPr/>
          <p:nvPr userDrawn="1"/>
        </p:nvSpPr>
        <p:spPr>
          <a:xfrm>
            <a:off x="0" y="5517932"/>
            <a:ext cx="9144000" cy="134006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498341-1D02-9849-9164-B79B204437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8" y="5517931"/>
            <a:ext cx="2858516" cy="132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4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CD6F0D-2556-034A-973E-93D486D5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7180"/>
            <a:ext cx="7886700" cy="62020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504DB4-746B-E749-A0E3-B97103A9D3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1527175"/>
            <a:ext cx="7886700" cy="4157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DBB397-9D3C-734E-A021-677341C2E952}"/>
              </a:ext>
            </a:extLst>
          </p:cNvPr>
          <p:cNvSpPr/>
          <p:nvPr userDrawn="1"/>
        </p:nvSpPr>
        <p:spPr>
          <a:xfrm>
            <a:off x="0" y="6023728"/>
            <a:ext cx="9144000" cy="8342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202506-E198-D743-98C7-84C599116F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1" y="6052733"/>
            <a:ext cx="1723517" cy="79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3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CD6F0D-2556-034A-973E-93D486D5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7180"/>
            <a:ext cx="7886700" cy="62020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504DB4-746B-E749-A0E3-B97103A9D3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1527175"/>
            <a:ext cx="3733604" cy="4157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DBB397-9D3C-734E-A021-677341C2E952}"/>
              </a:ext>
            </a:extLst>
          </p:cNvPr>
          <p:cNvSpPr/>
          <p:nvPr userDrawn="1"/>
        </p:nvSpPr>
        <p:spPr>
          <a:xfrm>
            <a:off x="0" y="6023728"/>
            <a:ext cx="9144000" cy="8342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202506-E198-D743-98C7-84C599116F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1" y="6052733"/>
            <a:ext cx="1723517" cy="79667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D5BA00-8839-D74D-BF23-18ABB194A7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82446" y="1527176"/>
            <a:ext cx="4032905" cy="4157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8904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CD6F0D-2556-034A-973E-93D486D5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7180"/>
            <a:ext cx="7886700" cy="62020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504DB4-746B-E749-A0E3-B97103A9D3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1527175"/>
            <a:ext cx="7886700" cy="157424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DBB397-9D3C-734E-A021-677341C2E952}"/>
              </a:ext>
            </a:extLst>
          </p:cNvPr>
          <p:cNvSpPr/>
          <p:nvPr userDrawn="1"/>
        </p:nvSpPr>
        <p:spPr>
          <a:xfrm>
            <a:off x="0" y="6023728"/>
            <a:ext cx="9144000" cy="8342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202506-E198-D743-98C7-84C599116F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1" y="6052733"/>
            <a:ext cx="1723517" cy="79667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D5BA00-8839-D74D-BF23-18ABB194A7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0" y="3264410"/>
            <a:ext cx="7886701" cy="27593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462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9F03D-96E1-EA4A-A5CA-D7B7B6457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7180"/>
            <a:ext cx="7886700" cy="6202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30111-36C8-C24F-9621-6339CD04F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baseline="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baseline="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baseline="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baseline="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F5FCF1-62D6-0849-8705-3D4455A3B5BF}"/>
              </a:ext>
            </a:extLst>
          </p:cNvPr>
          <p:cNvSpPr/>
          <p:nvPr userDrawn="1"/>
        </p:nvSpPr>
        <p:spPr>
          <a:xfrm>
            <a:off x="0" y="6023728"/>
            <a:ext cx="9144000" cy="8342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7E018F-3B31-194A-8158-5204614E27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1" y="6052733"/>
            <a:ext cx="1723517" cy="79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0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-L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760D7-B473-B940-BB52-4F215DBE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54048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71C3E-21D7-0345-9EE2-9CE1F3CF0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250220"/>
            <a:ext cx="7886700" cy="1717482"/>
          </a:xfrm>
        </p:spPr>
        <p:txBody>
          <a:bodyPr>
            <a:normAutofit/>
          </a:bodyPr>
          <a:lstStyle>
            <a:lvl1pPr marL="0" indent="0">
              <a:buNone/>
              <a:defRPr sz="27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D1772B-3267-9341-A866-A720819393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t="28950" r="14525" b="26936"/>
          <a:stretch/>
        </p:blipFill>
        <p:spPr>
          <a:xfrm>
            <a:off x="0" y="3264218"/>
            <a:ext cx="9144000" cy="36001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C25ECF-4EC7-234A-96B2-FD1BB006E0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5" y="405517"/>
            <a:ext cx="201168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44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-You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760D7-B473-B940-BB52-4F215DBE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34436"/>
            <a:ext cx="7886700" cy="54048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71C3E-21D7-0345-9EE2-9CE1F3CF0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993213"/>
            <a:ext cx="7886700" cy="945264"/>
          </a:xfrm>
        </p:spPr>
        <p:txBody>
          <a:bodyPr>
            <a:normAutofit/>
          </a:bodyPr>
          <a:lstStyle>
            <a:lvl1pPr marL="0" indent="0">
              <a:buNone/>
              <a:defRPr sz="27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C25ECF-4EC7-234A-96B2-FD1BB006E0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5" y="405517"/>
            <a:ext cx="2011680" cy="71247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25836B3-8827-BE44-B710-51D85012FE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64311"/>
            <a:ext cx="9144000" cy="3593689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4557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-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760D7-B473-B940-BB52-4F215DBE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34436"/>
            <a:ext cx="7886700" cy="54048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71C3E-21D7-0345-9EE2-9CE1F3CF0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993213"/>
            <a:ext cx="7886700" cy="945264"/>
          </a:xfrm>
        </p:spPr>
        <p:txBody>
          <a:bodyPr>
            <a:normAutofit/>
          </a:bodyPr>
          <a:lstStyle>
            <a:lvl1pPr marL="0" indent="0">
              <a:buNone/>
              <a:defRPr sz="27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C25ECF-4EC7-234A-96B2-FD1BB006E0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5" y="405517"/>
            <a:ext cx="2011680" cy="7124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D92BDD-D388-874A-90F8-43BCD6BEAD2E}"/>
              </a:ext>
            </a:extLst>
          </p:cNvPr>
          <p:cNvSpPr/>
          <p:nvPr userDrawn="1"/>
        </p:nvSpPr>
        <p:spPr>
          <a:xfrm>
            <a:off x="0" y="3254478"/>
            <a:ext cx="9144000" cy="36035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08298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003291-F91B-4F4D-8A8C-823A0673F8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BBB73A-1D9A-0B40-812F-E7B3C0CE89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36" y="1124713"/>
            <a:ext cx="4833693" cy="65157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D21693-2D97-B341-9A10-A738BFB4E999}"/>
              </a:ext>
            </a:extLst>
          </p:cNvPr>
          <p:cNvSpPr/>
          <p:nvPr userDrawn="1"/>
        </p:nvSpPr>
        <p:spPr>
          <a:xfrm>
            <a:off x="0" y="5517932"/>
            <a:ext cx="9144000" cy="134006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498341-1D02-9849-9164-B79B204437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8" y="5517931"/>
            <a:ext cx="2858516" cy="1321308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B33E297-530C-2042-A3CF-8DDF5EB75B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937" y="3939521"/>
            <a:ext cx="4833692" cy="1249844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448610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017E7-E765-2E4C-B8EA-6A761B6C4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6651"/>
            <a:ext cx="7886700" cy="4650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01787-F2F1-A240-95DB-6E922CB6F8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DD7C2-780A-6E4B-9105-FD8A4728EC8C}" type="datetimeFigureOut">
              <a:rPr lang="en-US" smtClean="0"/>
              <a:t>2/5/19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A55D7-F7D2-3D45-AE69-9E630A590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494AF-7A60-5941-B7EE-EAEF4DC6AE4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2E68AEDA-2005-BA41-942E-1472FDD7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6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408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64" r:id="rId4"/>
    <p:sldLayoutId id="2147483650" r:id="rId5"/>
    <p:sldLayoutId id="2147483651" r:id="rId6"/>
    <p:sldLayoutId id="2147483661" r:id="rId7"/>
    <p:sldLayoutId id="2147483662" r:id="rId8"/>
    <p:sldLayoutId id="2147483665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math.psu.edu/xu/2019PKU.s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educationabroad@psu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2A32B-4238-714D-832C-238CD0159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956" y="2065688"/>
            <a:ext cx="8662087" cy="1307403"/>
          </a:xfrm>
        </p:spPr>
        <p:txBody>
          <a:bodyPr>
            <a:noAutofit/>
          </a:bodyPr>
          <a:lstStyle/>
          <a:p>
            <a:r>
              <a:rPr lang="en-US" altLang="zh-CN" sz="4000" dirty="0"/>
              <a:t>Math</a:t>
            </a:r>
            <a:r>
              <a:rPr lang="zh-CN" altLang="en-US" sz="4000" dirty="0"/>
              <a:t> </a:t>
            </a:r>
            <a:r>
              <a:rPr lang="en-US" altLang="zh-CN" sz="4000" dirty="0"/>
              <a:t>497:</a:t>
            </a:r>
            <a:r>
              <a:rPr lang="zh-CN" altLang="en-US" sz="4000" dirty="0"/>
              <a:t> </a:t>
            </a:r>
            <a:br>
              <a:rPr lang="en-US" altLang="zh-CN" sz="4000" dirty="0"/>
            </a:br>
            <a:br>
              <a:rPr lang="en-US" altLang="zh-CN" sz="4000" dirty="0"/>
            </a:br>
            <a:r>
              <a:rPr lang="en-US" altLang="zh-CN" sz="4000" b="1" dirty="0"/>
              <a:t>Introduction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to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Deep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Learning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61F702-7624-FF47-99B5-9A6F64728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957" y="4138610"/>
            <a:ext cx="8247394" cy="1278925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3</a:t>
            </a:r>
            <a:r>
              <a:rPr lang="zh-CN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</a:rPr>
              <a:t>credit</a:t>
            </a:r>
            <a:r>
              <a:rPr lang="zh-CN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</a:rPr>
              <a:t>course</a:t>
            </a:r>
            <a:r>
              <a:rPr lang="zh-CN" altLang="en-US" sz="2800" b="1" dirty="0">
                <a:solidFill>
                  <a:schemeClr val="bg1"/>
                </a:solidFill>
              </a:rPr>
              <a:t>        </a:t>
            </a:r>
            <a:r>
              <a:rPr lang="en-US" altLang="zh-CN" sz="2800" b="1" dirty="0">
                <a:solidFill>
                  <a:schemeClr val="bg1"/>
                </a:solidFill>
              </a:rPr>
              <a:t>July</a:t>
            </a:r>
            <a:r>
              <a:rPr lang="zh-CN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</a:rPr>
              <a:t>6-27,</a:t>
            </a:r>
            <a:r>
              <a:rPr lang="zh-CN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</a:rPr>
              <a:t>2019</a:t>
            </a:r>
            <a:r>
              <a:rPr lang="zh-CN" altLang="en-US" sz="2800" b="1" dirty="0">
                <a:solidFill>
                  <a:schemeClr val="bg1"/>
                </a:solidFill>
              </a:rPr>
              <a:t>      </a:t>
            </a:r>
            <a:r>
              <a:rPr lang="en-US" altLang="zh-CN" sz="2800" b="1" dirty="0">
                <a:solidFill>
                  <a:schemeClr val="bg1"/>
                </a:solidFill>
              </a:rPr>
              <a:t>Beijing,</a:t>
            </a:r>
            <a:r>
              <a:rPr lang="zh-CN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</a:rPr>
              <a:t>China</a:t>
            </a:r>
            <a:endParaRPr lang="en-US" altLang="zh-CN" sz="2800" dirty="0">
              <a:solidFill>
                <a:schemeClr val="bg1"/>
              </a:solidFill>
            </a:endParaRPr>
          </a:p>
          <a:p>
            <a:r>
              <a:rPr lang="en-US" altLang="zh-CN" sz="2800" i="1" dirty="0">
                <a:solidFill>
                  <a:schemeClr val="bg1"/>
                </a:solidFill>
                <a:latin typeface="Arial Hebrew" pitchFamily="2" charset="-79"/>
                <a:cs typeface="Arial Hebrew" pitchFamily="2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altLang="zh-CN" sz="2800" i="1" dirty="0" err="1">
                <a:solidFill>
                  <a:schemeClr val="bg1"/>
                </a:solidFill>
                <a:latin typeface="Arial Hebrew" pitchFamily="2" charset="-79"/>
                <a:cs typeface="Arial Hebrew" pitchFamily="2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www.math.psu.edu</a:t>
            </a:r>
            <a:r>
              <a:rPr lang="en-US" altLang="zh-CN" sz="2800" i="1" dirty="0">
                <a:solidFill>
                  <a:schemeClr val="bg1"/>
                </a:solidFill>
                <a:latin typeface="Arial Hebrew" pitchFamily="2" charset="-79"/>
                <a:cs typeface="Arial Hebrew" pitchFamily="2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altLang="zh-CN" sz="2800" i="1" dirty="0" err="1">
                <a:solidFill>
                  <a:schemeClr val="bg1"/>
                </a:solidFill>
                <a:latin typeface="Arial Hebrew" pitchFamily="2" charset="-79"/>
                <a:cs typeface="Arial Hebrew" pitchFamily="2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xu</a:t>
            </a:r>
            <a:r>
              <a:rPr lang="en-US" altLang="zh-CN" sz="2800" i="1" dirty="0">
                <a:solidFill>
                  <a:schemeClr val="bg1"/>
                </a:solidFill>
                <a:latin typeface="Arial Hebrew" pitchFamily="2" charset="-79"/>
                <a:cs typeface="Arial Hebrew" pitchFamily="2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/2019PKU.shtml</a:t>
            </a:r>
            <a:endParaRPr lang="en-US" altLang="zh-CN" sz="2800" i="1" dirty="0">
              <a:solidFill>
                <a:schemeClr val="bg1"/>
              </a:solidFill>
              <a:latin typeface="Arial Hebrew" pitchFamily="2" charset="-79"/>
              <a:cs typeface="Arial Hebrew" pitchFamily="2" charset="-79"/>
            </a:endParaRPr>
          </a:p>
        </p:txBody>
      </p:sp>
      <p:pic>
        <p:nvPicPr>
          <p:cNvPr id="6" name="Picture 5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A4341ADA-2096-6643-9D6C-DC581B89F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215" y="5579075"/>
            <a:ext cx="1278925" cy="127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86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8A579DAE-4938-8E48-BB5C-9458E4AF8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85" y="234778"/>
            <a:ext cx="8592048" cy="57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16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C82FB353-3E54-0E4A-B625-C92F78453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15" y="212884"/>
            <a:ext cx="8100369" cy="581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38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newspaper&#13;&#10;&#13;&#10;Description automatically generated">
            <a:extLst>
              <a:ext uri="{FF2B5EF4-FFF2-40B4-BE49-F238E27FC236}">
                <a16:creationId xmlns:a16="http://schemas.microsoft.com/office/drawing/2014/main" id="{AFEE8B17-B8F7-B84E-92F9-28D0D4B66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5" y="319690"/>
            <a:ext cx="8234749" cy="563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77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319F2BA2-CA8C-C247-94BB-1933F3418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5" y="185350"/>
            <a:ext cx="7717290" cy="581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55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180BD979-D3B2-FC46-83BC-4D8DBA439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50224"/>
            <a:ext cx="80899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66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AE9DD091-9F58-5C45-B5A9-E1465D69F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93074"/>
            <a:ext cx="8636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6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6DD603A7-3E04-FA4D-A82F-9DE278CCB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58977"/>
            <a:ext cx="82677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46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672C5201-DC44-A249-B94A-929509A65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431285"/>
            <a:ext cx="85217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47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599673FB-41D6-8E45-BD49-B273E6451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03" y="0"/>
            <a:ext cx="84328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35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83E22-D982-3A4E-AC3F-5B7963AE1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48AE8-5F48-8845-BE16-6758E1AE28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A0285BAB-F431-0C49-B6F7-E1CDF3007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" y="382545"/>
            <a:ext cx="86614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58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A79C2-542A-464B-9BAA-61025EA9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308" y="847980"/>
            <a:ext cx="4168215" cy="119182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altLang="zh-CN" sz="4400" dirty="0">
                <a:solidFill>
                  <a:schemeClr val="tx1"/>
                </a:solidFill>
              </a:rPr>
              <a:t>Summer Program:</a:t>
            </a:r>
            <a:endParaRPr lang="en-US" sz="44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C713E-ED23-F245-B750-35D4BDE9C9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3308" y="2593159"/>
            <a:ext cx="6022206" cy="346222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altLang="zh-CN" sz="2400" dirty="0">
                <a:solidFill>
                  <a:schemeClr val="tx1"/>
                </a:solidFill>
              </a:rPr>
              <a:t>A 3-credit course in PSU</a:t>
            </a:r>
          </a:p>
          <a:p>
            <a:pPr indent="-228600" defTabSz="914400"/>
            <a:r>
              <a:rPr lang="en-US" altLang="zh-CN" sz="2400" dirty="0">
                <a:solidFill>
                  <a:schemeClr val="tx1"/>
                </a:solidFill>
              </a:rPr>
              <a:t>Time: </a:t>
            </a:r>
            <a:r>
              <a:rPr lang="zh-CN" altLang="en-US" sz="2400" dirty="0">
                <a:solidFill>
                  <a:schemeClr val="tx1"/>
                </a:solidFill>
              </a:rPr>
              <a:t>    </a:t>
            </a:r>
            <a:r>
              <a:rPr lang="en-US" altLang="zh-CN" sz="2400" dirty="0">
                <a:solidFill>
                  <a:schemeClr val="tx1"/>
                </a:solidFill>
              </a:rPr>
              <a:t>July 6-27, 2019</a:t>
            </a:r>
          </a:p>
          <a:p>
            <a:pPr indent="-228600" defTabSz="914400"/>
            <a:r>
              <a:rPr lang="en-US" altLang="zh-CN" sz="2400" dirty="0">
                <a:solidFill>
                  <a:schemeClr val="tx1"/>
                </a:solidFill>
              </a:rPr>
              <a:t>Location: </a:t>
            </a:r>
          </a:p>
          <a:p>
            <a:pPr marL="0" indent="0" defTabSz="914400">
              <a:buNone/>
            </a:pPr>
            <a:r>
              <a:rPr lang="zh-CN" altLang="en-US" sz="2400" dirty="0">
                <a:solidFill>
                  <a:schemeClr val="tx1"/>
                </a:solidFill>
              </a:rPr>
              <a:t>       </a:t>
            </a:r>
            <a:r>
              <a:rPr lang="en-US" altLang="zh-CN" sz="2400" dirty="0">
                <a:solidFill>
                  <a:schemeClr val="tx1"/>
                </a:solidFill>
              </a:rPr>
              <a:t>Peking University, Beijing , China</a:t>
            </a:r>
          </a:p>
          <a:p>
            <a:pPr indent="-228600" defTabSz="914400"/>
            <a:r>
              <a:rPr lang="en-US" altLang="zh-CN" sz="2400" dirty="0">
                <a:solidFill>
                  <a:schemeClr val="tx1"/>
                </a:solidFill>
              </a:rPr>
              <a:t>Instructor: </a:t>
            </a:r>
          </a:p>
          <a:p>
            <a:pPr marL="0" indent="0" defTabSz="914400">
              <a:buNone/>
            </a:pPr>
            <a:r>
              <a:rPr lang="zh-CN" altLang="en-US" sz="2400" dirty="0">
                <a:solidFill>
                  <a:schemeClr val="tx1"/>
                </a:solidFill>
              </a:rPr>
              <a:t>       </a:t>
            </a:r>
            <a:r>
              <a:rPr lang="en-US" altLang="zh-CN" sz="2400" dirty="0">
                <a:solidFill>
                  <a:schemeClr val="tx1"/>
                </a:solidFill>
              </a:rPr>
              <a:t>Prof. </a:t>
            </a:r>
            <a:r>
              <a:rPr lang="en-US" altLang="zh-CN" sz="2400" dirty="0" err="1">
                <a:solidFill>
                  <a:schemeClr val="tx1"/>
                </a:solidFill>
              </a:rPr>
              <a:t>Jinchao</a:t>
            </a:r>
            <a:r>
              <a:rPr lang="en-US" altLang="zh-CN" sz="2400" dirty="0">
                <a:solidFill>
                  <a:schemeClr val="tx1"/>
                </a:solidFill>
              </a:rPr>
              <a:t> Xu</a:t>
            </a:r>
            <a:r>
              <a:rPr lang="zh-CN" altLang="en-US" sz="2400" dirty="0">
                <a:solidFill>
                  <a:schemeClr val="tx1"/>
                </a:solidFill>
              </a:rPr>
              <a:t>     </a:t>
            </a:r>
            <a:r>
              <a:rPr lang="en-US" altLang="zh-CN" sz="2400" dirty="0" err="1">
                <a:solidFill>
                  <a:schemeClr val="tx1"/>
                </a:solidFill>
                <a:latin typeface="Arial Hebrew" pitchFamily="2" charset="-79"/>
                <a:cs typeface="Arial Hebrew" pitchFamily="2" charset="-79"/>
              </a:rPr>
              <a:t>xu@math.psu.edu</a:t>
            </a:r>
            <a:endParaRPr lang="en-US" altLang="zh-CN" sz="2400" dirty="0">
              <a:solidFill>
                <a:schemeClr val="tx1"/>
              </a:solidFill>
              <a:latin typeface="Arial Hebrew" pitchFamily="2" charset="-79"/>
              <a:cs typeface="Arial Hebrew" pitchFamily="2" charset="-79"/>
            </a:endParaRPr>
          </a:p>
        </p:txBody>
      </p:sp>
      <p:pic>
        <p:nvPicPr>
          <p:cNvPr id="5" name="Picture 4" descr="A person sitting at a table using a computer&#13;&#10;&#13;&#10;Description automatically generated">
            <a:extLst>
              <a:ext uri="{FF2B5EF4-FFF2-40B4-BE49-F238E27FC236}">
                <a16:creationId xmlns:a16="http://schemas.microsoft.com/office/drawing/2014/main" id="{F2E97497-8AC8-A941-828F-7E62C23C9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0" r="15608" b="-2"/>
          <a:stretch/>
        </p:blipFill>
        <p:spPr>
          <a:xfrm>
            <a:off x="4975785" y="18134"/>
            <a:ext cx="4168215" cy="6037252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2029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5DB1C-5C8B-7341-AB2E-2856FC021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C762F-CAB7-1A42-8B6F-E94F2A1B82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creenshot&#13;&#10;&#13;&#10;Description automatically generated">
            <a:extLst>
              <a:ext uri="{FF2B5EF4-FFF2-40B4-BE49-F238E27FC236}">
                <a16:creationId xmlns:a16="http://schemas.microsoft.com/office/drawing/2014/main" id="{C6D50FAB-E9F0-B541-87F8-A9A0A8BCD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6" y="138670"/>
            <a:ext cx="86868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67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8202-7C1B-6849-9AEA-6E3116A0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3435"/>
            <a:ext cx="7886700" cy="620202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tx1"/>
                </a:solidFill>
              </a:rPr>
              <a:t>Organization: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8AC62-66FE-3B4C-AA65-5A7B5EE18D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1350406"/>
            <a:ext cx="7886700" cy="4157188"/>
          </a:xfrm>
        </p:spPr>
        <p:txBody>
          <a:bodyPr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Penn</a:t>
            </a:r>
            <a:r>
              <a:rPr lang="zh-CN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State</a:t>
            </a:r>
            <a:r>
              <a:rPr lang="en-US" altLang="zh-CN" dirty="0">
                <a:solidFill>
                  <a:schemeClr val="tx1"/>
                </a:solidFill>
              </a:rPr>
              <a:t>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chemeClr val="tx1"/>
                </a:solidFill>
              </a:rPr>
              <a:t>   </a:t>
            </a:r>
            <a:r>
              <a:rPr lang="en-US" altLang="zh-CN" dirty="0">
                <a:solidFill>
                  <a:schemeClr val="tx1"/>
                </a:solidFill>
              </a:rPr>
              <a:t>Professor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 err="1">
                <a:solidFill>
                  <a:schemeClr val="tx1"/>
                </a:solidFill>
              </a:rPr>
              <a:t>Jinchao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Xu</a:t>
            </a:r>
          </a:p>
          <a:p>
            <a:pPr marL="0" indent="0">
              <a:buNone/>
            </a:pPr>
            <a:r>
              <a:rPr lang="zh-CN" altLang="en-US" dirty="0">
                <a:solidFill>
                  <a:schemeClr val="tx1"/>
                </a:solidFill>
              </a:rPr>
              <a:t>   </a:t>
            </a:r>
            <a:r>
              <a:rPr lang="en-US" altLang="zh-CN" dirty="0">
                <a:solidFill>
                  <a:schemeClr val="tx1"/>
                </a:solidFill>
              </a:rPr>
              <a:t>Doctor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 err="1">
                <a:solidFill>
                  <a:schemeClr val="tx1"/>
                </a:solidFill>
              </a:rPr>
              <a:t>Limin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Ma</a:t>
            </a:r>
          </a:p>
          <a:p>
            <a:pPr marL="0" indent="0">
              <a:buNone/>
            </a:pPr>
            <a:r>
              <a:rPr lang="zh-CN" altLang="en-US" dirty="0">
                <a:solidFill>
                  <a:schemeClr val="tx1"/>
                </a:solidFill>
              </a:rPr>
              <a:t>   </a:t>
            </a:r>
            <a:r>
              <a:rPr lang="en-US" altLang="zh-CN" dirty="0">
                <a:solidFill>
                  <a:schemeClr val="tx1"/>
                </a:solidFill>
              </a:rPr>
              <a:t>Global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Office: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420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Boucke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</a:t>
            </a:r>
            <a:r>
              <a:rPr lang="en-US" altLang="zh-CN" dirty="0" err="1">
                <a:solidFill>
                  <a:schemeClr val="tx1"/>
                </a:solidFill>
              </a:rPr>
              <a:t>ldg</a:t>
            </a:r>
            <a:r>
              <a:rPr lang="zh-CN" altLang="en-US" dirty="0">
                <a:solidFill>
                  <a:schemeClr val="tx1"/>
                </a:solidFill>
              </a:rPr>
              <a:t>    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i="1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educationabroad@psu.edu</a:t>
            </a:r>
            <a:endParaRPr lang="en-US" altLang="zh-CN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chemeClr val="tx1"/>
                </a:solidFill>
              </a:rPr>
              <a:t>   </a:t>
            </a:r>
            <a:r>
              <a:rPr lang="en-US" altLang="zh-CN" dirty="0">
                <a:solidFill>
                  <a:schemeClr val="tx1"/>
                </a:solidFill>
              </a:rPr>
              <a:t>Education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abroad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advisor:</a:t>
            </a:r>
            <a:r>
              <a:rPr lang="zh-CN" altLang="en-US" dirty="0">
                <a:solidFill>
                  <a:schemeClr val="tx1"/>
                </a:solidFill>
              </a:rPr>
              <a:t>   </a:t>
            </a:r>
            <a:r>
              <a:rPr lang="en-US" dirty="0">
                <a:solidFill>
                  <a:schemeClr val="tx1"/>
                </a:solidFill>
              </a:rPr>
              <a:t>Johnna Weston</a:t>
            </a:r>
          </a:p>
          <a:p>
            <a:pPr marL="0" indent="0">
              <a:buNone/>
            </a:pP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sz="2400" b="1" dirty="0">
                <a:solidFill>
                  <a:schemeClr val="tx1"/>
                </a:solidFill>
              </a:rPr>
              <a:t>Peking</a:t>
            </a:r>
            <a:r>
              <a:rPr lang="zh-CN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University</a:t>
            </a:r>
            <a:r>
              <a:rPr lang="en-US" altLang="zh-CN" dirty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zh-CN" altLang="en-US" dirty="0">
                <a:solidFill>
                  <a:schemeClr val="tx1"/>
                </a:solidFill>
              </a:rPr>
              <a:t>   </a:t>
            </a:r>
            <a:r>
              <a:rPr lang="en-US" altLang="zh-CN" dirty="0">
                <a:solidFill>
                  <a:schemeClr val="tx1"/>
                </a:solidFill>
              </a:rPr>
              <a:t>Professor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Jun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Hu</a:t>
            </a:r>
          </a:p>
          <a:p>
            <a:pPr marL="0" indent="0">
              <a:buNone/>
            </a:pPr>
            <a:r>
              <a:rPr lang="zh-CN" altLang="en-US" dirty="0">
                <a:solidFill>
                  <a:schemeClr val="tx1"/>
                </a:solidFill>
              </a:rPr>
              <a:t>   </a:t>
            </a:r>
            <a:r>
              <a:rPr lang="en-US" altLang="zh-CN" dirty="0">
                <a:solidFill>
                  <a:schemeClr val="tx1"/>
                </a:solidFill>
              </a:rPr>
              <a:t>Professor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 err="1">
                <a:solidFill>
                  <a:schemeClr val="tx1"/>
                </a:solidFill>
              </a:rPr>
              <a:t>Shuonan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Wu</a:t>
            </a:r>
          </a:p>
          <a:p>
            <a:pPr marL="0" indent="0">
              <a:buNone/>
            </a:pPr>
            <a:r>
              <a:rPr lang="zh-CN" altLang="en-US" dirty="0">
                <a:solidFill>
                  <a:schemeClr val="tx1"/>
                </a:solidFill>
              </a:rPr>
              <a:t>   </a:t>
            </a:r>
            <a:r>
              <a:rPr lang="en-US" altLang="zh-CN" dirty="0">
                <a:solidFill>
                  <a:schemeClr val="tx1"/>
                </a:solidFill>
              </a:rPr>
              <a:t>Secretary: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 err="1">
                <a:solidFill>
                  <a:schemeClr val="tx1"/>
                </a:solidFill>
              </a:rPr>
              <a:t>Shenglan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Zhao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560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1F0E-E777-B742-93BF-88A17F461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941" y="395663"/>
            <a:ext cx="4777693" cy="1307403"/>
          </a:xfrm>
        </p:spPr>
        <p:txBody>
          <a:bodyPr>
            <a:normAutofit/>
          </a:bodyPr>
          <a:lstStyle/>
          <a:p>
            <a:r>
              <a:rPr lang="en-US" sz="4000" dirty="0"/>
              <a:t>Extracurriculars: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439CF-5046-E74F-B881-948FD14FE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941" y="2052593"/>
            <a:ext cx="4777693" cy="3260811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Research projects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Sight-seeing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Social activities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Culture exchange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Visiting data companies</a:t>
            </a:r>
          </a:p>
        </p:txBody>
      </p:sp>
    </p:spTree>
    <p:extLst>
      <p:ext uri="{BB962C8B-B14F-4D97-AF65-F5344CB8AC3E}">
        <p14:creationId xmlns:p14="http://schemas.microsoft.com/office/powerpoint/2010/main" val="755226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16783-0E0C-874E-8D45-CF902E39B1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801" y="445091"/>
            <a:ext cx="4777693" cy="1307403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Course: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F6EB77-FEEF-F944-8817-33A195433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801" y="2051223"/>
            <a:ext cx="6103496" cy="299033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Basics of machine learning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Deep neural networks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Stochastic gradient descent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Image classifications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TensorFlow and </a:t>
            </a:r>
            <a:r>
              <a:rPr lang="en-US" sz="3200" dirty="0" err="1">
                <a:solidFill>
                  <a:schemeClr val="bg1"/>
                </a:solidFill>
              </a:rPr>
              <a:t>PyTorch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94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5DBDA-228A-054D-BF7B-4CD775561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09" y="306555"/>
            <a:ext cx="3473793" cy="620202"/>
          </a:xfrm>
        </p:spPr>
        <p:txBody>
          <a:bodyPr>
            <a:noAutofit/>
          </a:bodyPr>
          <a:lstStyle/>
          <a:p>
            <a:r>
              <a:rPr lang="en-US" altLang="zh-CN" sz="3200" dirty="0">
                <a:solidFill>
                  <a:schemeClr val="tx1"/>
                </a:solidFill>
              </a:rPr>
              <a:t>Machine</a:t>
            </a:r>
            <a:r>
              <a:rPr lang="zh-CN" altLang="en-US" sz="3200" dirty="0">
                <a:solidFill>
                  <a:schemeClr val="tx1"/>
                </a:solidFill>
              </a:rPr>
              <a:t> </a:t>
            </a:r>
            <a:r>
              <a:rPr lang="en-US" altLang="zh-CN" sz="3200" dirty="0">
                <a:solidFill>
                  <a:schemeClr val="tx1"/>
                </a:solidFill>
              </a:rPr>
              <a:t>Learning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660AA-7979-CC47-9E43-CF27D79F6F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9796" y="1350406"/>
            <a:ext cx="3066020" cy="415718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Image Recognition</a:t>
            </a:r>
          </a:p>
          <a:p>
            <a:r>
              <a:rPr lang="en-US" dirty="0">
                <a:solidFill>
                  <a:schemeClr val="tx1"/>
                </a:solidFill>
              </a:rPr>
              <a:t>Speech Recognition</a:t>
            </a:r>
          </a:p>
          <a:p>
            <a:r>
              <a:rPr lang="en-US" dirty="0">
                <a:solidFill>
                  <a:schemeClr val="tx1"/>
                </a:solidFill>
              </a:rPr>
              <a:t>Medical diagnosis</a:t>
            </a:r>
          </a:p>
          <a:p>
            <a:r>
              <a:rPr lang="en-US" dirty="0">
                <a:solidFill>
                  <a:schemeClr val="tx1"/>
                </a:solidFill>
              </a:rPr>
              <a:t>Statistical Arbitrage</a:t>
            </a:r>
          </a:p>
          <a:p>
            <a:r>
              <a:rPr lang="en-US" dirty="0">
                <a:solidFill>
                  <a:schemeClr val="tx1"/>
                </a:solidFill>
              </a:rPr>
              <a:t>Learning associations</a:t>
            </a:r>
          </a:p>
          <a:p>
            <a:r>
              <a:rPr lang="en-US" dirty="0">
                <a:solidFill>
                  <a:schemeClr val="tx1"/>
                </a:solidFill>
              </a:rPr>
              <a:t>Classification</a:t>
            </a:r>
          </a:p>
          <a:p>
            <a:r>
              <a:rPr lang="en-US" dirty="0">
                <a:solidFill>
                  <a:schemeClr val="tx1"/>
                </a:solidFill>
              </a:rPr>
              <a:t>Prediction</a:t>
            </a:r>
          </a:p>
          <a:p>
            <a:r>
              <a:rPr lang="en-US" dirty="0">
                <a:solidFill>
                  <a:schemeClr val="tx1"/>
                </a:solidFill>
              </a:rPr>
              <a:t>Extraction</a:t>
            </a:r>
          </a:p>
          <a:p>
            <a:r>
              <a:rPr lang="en-US" dirty="0">
                <a:solidFill>
                  <a:schemeClr val="tx1"/>
                </a:solidFill>
              </a:rPr>
              <a:t>Regression</a:t>
            </a:r>
          </a:p>
          <a:p>
            <a:r>
              <a:rPr lang="en-US" dirty="0">
                <a:solidFill>
                  <a:schemeClr val="tx1"/>
                </a:solidFill>
              </a:rPr>
              <a:t>Financial Services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……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B7490F10-FAE8-BA40-94B0-1068D43B5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822" y="926757"/>
            <a:ext cx="5659568" cy="447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27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432CEC00-834E-B74A-BB52-E261D4B3C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56918"/>
            <a:ext cx="83312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39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0B8E32E8-E7EF-7A4C-9492-817FB602D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5" y="345988"/>
            <a:ext cx="8188749" cy="566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90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hoto, different, cat, showing&#13;&#10;&#13;&#10;Description automatically generated">
            <a:extLst>
              <a:ext uri="{FF2B5EF4-FFF2-40B4-BE49-F238E27FC236}">
                <a16:creationId xmlns:a16="http://schemas.microsoft.com/office/drawing/2014/main" id="{D6436D7B-8013-CD41-828C-310CB13EC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6" y="0"/>
            <a:ext cx="8353168" cy="599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56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161</Words>
  <Application>Microsoft Macintosh PowerPoint</Application>
  <PresentationFormat>On-screen Show (4:3)</PresentationFormat>
  <Paragraphs>45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Hebrew</vt:lpstr>
      <vt:lpstr>Calibri</vt:lpstr>
      <vt:lpstr>Franklin Gothic Book</vt:lpstr>
      <vt:lpstr>Franklin Gothic Medium</vt:lpstr>
      <vt:lpstr>Office Theme</vt:lpstr>
      <vt:lpstr>Math 497:   Introduction to Deep Learning</vt:lpstr>
      <vt:lpstr>Summer Program:</vt:lpstr>
      <vt:lpstr>Organization:</vt:lpstr>
      <vt:lpstr>Extracurriculars:</vt:lpstr>
      <vt:lpstr>Course:</vt:lpstr>
      <vt:lpstr>Machine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497:   Introduction to Deep Learning</dc:title>
  <dc:creator>Ma, Limin</dc:creator>
  <cp:lastModifiedBy>Ma, Limin</cp:lastModifiedBy>
  <cp:revision>17</cp:revision>
  <cp:lastPrinted>2019-01-24T17:55:03Z</cp:lastPrinted>
  <dcterms:created xsi:type="dcterms:W3CDTF">2019-01-24T15:02:55Z</dcterms:created>
  <dcterms:modified xsi:type="dcterms:W3CDTF">2019-02-06T01:49:50Z</dcterms:modified>
</cp:coreProperties>
</file>